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2" r:id="rId2"/>
    <p:sldId id="260" r:id="rId3"/>
    <p:sldId id="261"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9" autoAdjust="0"/>
    <p:restoredTop sz="83034" autoAdjust="0"/>
  </p:normalViewPr>
  <p:slideViewPr>
    <p:cSldViewPr snapToGrid="0" showGuides="1">
      <p:cViewPr varScale="1">
        <p:scale>
          <a:sx n="97" d="100"/>
          <a:sy n="97" d="100"/>
        </p:scale>
        <p:origin x="82"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CEF304-CE29-4CF7-B67E-A3CE5F070CCA}" type="datetimeFigureOut">
              <a:rPr lang="en-NL" smtClean="0"/>
              <a:t>14/02/2024</a:t>
            </a:fld>
            <a:endParaRPr lang="en-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CF485-2EA6-47DE-9FDD-171BDA373855}" type="slidenum">
              <a:rPr lang="en-NL" smtClean="0"/>
              <a:t>‹#›</a:t>
            </a:fld>
            <a:endParaRPr lang="en-NL"/>
          </a:p>
        </p:txBody>
      </p:sp>
    </p:spTree>
    <p:extLst>
      <p:ext uri="{BB962C8B-B14F-4D97-AF65-F5344CB8AC3E}">
        <p14:creationId xmlns:p14="http://schemas.microsoft.com/office/powerpoint/2010/main" val="376372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pPr>
            <a:r>
              <a:rPr lang="en-US" sz="1200" b="1" dirty="0">
                <a:solidFill>
                  <a:srgbClr val="000000"/>
                </a:solidFill>
                <a:effectLst/>
                <a:latin typeface="Times New Roman" panose="02020603050405020304" pitchFamily="18" charset="0"/>
                <a:ea typeface="Times New Roman" panose="02020603050405020304" pitchFamily="18" charset="0"/>
              </a:rPr>
              <a:t>List of structures identified in each of the reconstructed embryos.</a:t>
            </a:r>
            <a:r>
              <a:rPr lang="en-US" sz="1200" dirty="0">
                <a:solidFill>
                  <a:srgbClr val="000000"/>
                </a:solidFill>
                <a:effectLst/>
                <a:latin typeface="Times New Roman" panose="02020603050405020304" pitchFamily="18" charset="0"/>
                <a:ea typeface="Times New Roman" panose="02020603050405020304" pitchFamily="18" charset="0"/>
              </a:rPr>
              <a:t> In total 75 items representing 70 different structures were reconstructed. Bilateral structures are usually shown separately so as not to hinder views. Eight structures not belonging to the cardiovascular system served as topographical landmarks. Almost all structures were identified in ≥2 successive Carnegie stages of development. Reconstructed cardiovascular structures are arranged in the upstream-to-downstream order that is also used in the description of heart morphology according to the “sequential segmental analysis” protocol. Because of limited space that is available to describe the structures in the model trees accompanying the reconstructions, the following abbreviations were used: AV: atrioventricular; card: cardinal; CCS: (ventricular) cardiac conduction system; </a:t>
            </a:r>
            <a:r>
              <a:rPr lang="en-US" sz="1200" dirty="0" err="1">
                <a:solidFill>
                  <a:srgbClr val="000000"/>
                </a:solidFill>
                <a:effectLst/>
                <a:latin typeface="Times New Roman" panose="02020603050405020304" pitchFamily="18" charset="0"/>
                <a:ea typeface="Times New Roman" panose="02020603050405020304" pitchFamily="18" charset="0"/>
              </a:rPr>
              <a:t>curv</a:t>
            </a:r>
            <a:r>
              <a:rPr lang="en-US" sz="1200" dirty="0">
                <a:solidFill>
                  <a:srgbClr val="000000"/>
                </a:solidFill>
                <a:effectLst/>
                <a:latin typeface="Times New Roman" panose="02020603050405020304" pitchFamily="18" charset="0"/>
                <a:ea typeface="Times New Roman" panose="02020603050405020304" pitchFamily="18" charset="0"/>
              </a:rPr>
              <a:t>: curvature; DMP: dorsal mesenchymal protrusion; HCC: </a:t>
            </a:r>
            <a:r>
              <a:rPr lang="en-US" sz="1200" dirty="0" err="1">
                <a:solidFill>
                  <a:srgbClr val="000000"/>
                </a:solidFill>
                <a:effectLst/>
                <a:latin typeface="Times New Roman" panose="02020603050405020304" pitchFamily="18" charset="0"/>
                <a:ea typeface="Times New Roman" panose="02020603050405020304" pitchFamily="18" charset="0"/>
              </a:rPr>
              <a:t>hepatocardiac</a:t>
            </a:r>
            <a:r>
              <a:rPr lang="en-US" sz="1200" dirty="0">
                <a:solidFill>
                  <a:srgbClr val="000000"/>
                </a:solidFill>
                <a:effectLst/>
                <a:latin typeface="Times New Roman" panose="02020603050405020304" pitchFamily="18" charset="0"/>
                <a:ea typeface="Times New Roman" panose="02020603050405020304" pitchFamily="18" charset="0"/>
              </a:rPr>
              <a:t> vein; L: left; LA: left atrium; LV: left ventricle; </a:t>
            </a:r>
            <a:r>
              <a:rPr lang="en-US" sz="1200" dirty="0" err="1">
                <a:solidFill>
                  <a:srgbClr val="000000"/>
                </a:solidFill>
                <a:effectLst/>
                <a:latin typeface="Times New Roman" panose="02020603050405020304" pitchFamily="18" charset="0"/>
                <a:ea typeface="Times New Roman" panose="02020603050405020304" pitchFamily="18" charset="0"/>
              </a:rPr>
              <a:t>musc</a:t>
            </a:r>
            <a:r>
              <a:rPr lang="en-US" sz="1200" dirty="0">
                <a:solidFill>
                  <a:srgbClr val="000000"/>
                </a:solidFill>
                <a:effectLst/>
                <a:latin typeface="Times New Roman" panose="02020603050405020304" pitchFamily="18" charset="0"/>
                <a:ea typeface="Times New Roman" panose="02020603050405020304" pitchFamily="18" charset="0"/>
              </a:rPr>
              <a:t>: muscular; NCCs: neural crest cells; non-adj: non-adjacent; OFT: outflow tract; PAAs: pharyngeal arch arteries; </a:t>
            </a:r>
            <a:r>
              <a:rPr lang="en-US" sz="1200" dirty="0" err="1">
                <a:solidFill>
                  <a:srgbClr val="000000"/>
                </a:solidFill>
                <a:effectLst/>
                <a:latin typeface="Times New Roman" panose="02020603050405020304" pitchFamily="18" charset="0"/>
                <a:ea typeface="Times New Roman" panose="02020603050405020304" pitchFamily="18" charset="0"/>
              </a:rPr>
              <a:t>pulm</a:t>
            </a:r>
            <a:r>
              <a:rPr lang="en-US" sz="1200" dirty="0">
                <a:solidFill>
                  <a:srgbClr val="000000"/>
                </a:solidFill>
                <a:effectLst/>
                <a:latin typeface="Times New Roman" panose="02020603050405020304" pitchFamily="18" charset="0"/>
                <a:ea typeface="Times New Roman" panose="02020603050405020304" pitchFamily="18" charset="0"/>
              </a:rPr>
              <a:t>: pulmonary; R: right; RA: right atrium; RV: right ventricle; SAN: </a:t>
            </a:r>
            <a:r>
              <a:rPr lang="en-US" sz="1200" dirty="0" err="1">
                <a:solidFill>
                  <a:srgbClr val="000000"/>
                </a:solidFill>
                <a:effectLst/>
                <a:latin typeface="Times New Roman" panose="02020603050405020304" pitchFamily="18" charset="0"/>
                <a:ea typeface="Times New Roman" panose="02020603050405020304" pitchFamily="18" charset="0"/>
              </a:rPr>
              <a:t>sinuatrial</a:t>
            </a:r>
            <a:r>
              <a:rPr lang="en-US" sz="1200" dirty="0">
                <a:solidFill>
                  <a:srgbClr val="000000"/>
                </a:solidFill>
                <a:effectLst/>
                <a:latin typeface="Times New Roman" panose="02020603050405020304" pitchFamily="18" charset="0"/>
                <a:ea typeface="Times New Roman" panose="02020603050405020304" pitchFamily="18" charset="0"/>
              </a:rPr>
              <a:t> node; </a:t>
            </a:r>
            <a:r>
              <a:rPr lang="en-US" sz="1200" dirty="0" err="1">
                <a:solidFill>
                  <a:srgbClr val="000000"/>
                </a:solidFill>
                <a:effectLst/>
                <a:latin typeface="Times New Roman" panose="02020603050405020304" pitchFamily="18" charset="0"/>
                <a:ea typeface="Times New Roman" panose="02020603050405020304" pitchFamily="18" charset="0"/>
              </a:rPr>
              <a:t>subpulm</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subpulmonary</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dirty="0" err="1">
                <a:solidFill>
                  <a:srgbClr val="000000"/>
                </a:solidFill>
                <a:effectLst/>
                <a:latin typeface="Times New Roman" panose="02020603050405020304" pitchFamily="18" charset="0"/>
                <a:ea typeface="Times New Roman" panose="02020603050405020304" pitchFamily="18" charset="0"/>
              </a:rPr>
              <a:t>Umb</a:t>
            </a:r>
            <a:r>
              <a:rPr lang="en-US" sz="1200" dirty="0">
                <a:solidFill>
                  <a:srgbClr val="000000"/>
                </a:solidFill>
                <a:effectLst/>
                <a:latin typeface="Times New Roman" panose="02020603050405020304" pitchFamily="18" charset="0"/>
                <a:ea typeface="Times New Roman" panose="02020603050405020304" pitchFamily="18" charset="0"/>
              </a:rPr>
              <a:t>: umbilical; Vit: vitelline.</a:t>
            </a:r>
            <a:endParaRPr lang="en-NL" sz="1200" dirty="0">
              <a:effectLst/>
              <a:latin typeface="Times New Roman" panose="02020603050405020304" pitchFamily="18" charset="0"/>
              <a:ea typeface="Times New Roman" panose="02020603050405020304" pitchFamily="18" charset="0"/>
            </a:endParaRPr>
          </a:p>
          <a:p>
            <a:endParaRPr lang="en-NL" dirty="0"/>
          </a:p>
        </p:txBody>
      </p:sp>
      <p:sp>
        <p:nvSpPr>
          <p:cNvPr id="4" name="Slide Number Placeholder 3"/>
          <p:cNvSpPr>
            <a:spLocks noGrp="1"/>
          </p:cNvSpPr>
          <p:nvPr>
            <p:ph type="sldNum" sz="quarter" idx="5"/>
          </p:nvPr>
        </p:nvSpPr>
        <p:spPr/>
        <p:txBody>
          <a:bodyPr/>
          <a:lstStyle/>
          <a:p>
            <a:fld id="{188CF485-2EA6-47DE-9FDD-171BDA373855}" type="slidenum">
              <a:rPr lang="en-NL" smtClean="0"/>
              <a:t>1</a:t>
            </a:fld>
            <a:endParaRPr lang="en-NL"/>
          </a:p>
        </p:txBody>
      </p:sp>
    </p:spTree>
    <p:extLst>
      <p:ext uri="{BB962C8B-B14F-4D97-AF65-F5344CB8AC3E}">
        <p14:creationId xmlns:p14="http://schemas.microsoft.com/office/powerpoint/2010/main" val="3106970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imes New Roman" panose="02020603050405020304" pitchFamily="18" charset="0"/>
                <a:cs typeface="Times New Roman" panose="02020603050405020304" pitchFamily="18" charset="0"/>
              </a:rPr>
              <a:t>Carnegie stage of appearance of 27 morphologic features and 6 histological qualifications in human embryos. </a:t>
            </a:r>
            <a:r>
              <a:rPr lang="en-US" dirty="0">
                <a:latin typeface="Times New Roman" panose="02020603050405020304" pitchFamily="18" charset="0"/>
                <a:cs typeface="Times New Roman" panose="02020603050405020304" pitchFamily="18" charset="0"/>
              </a:rPr>
              <a:t>Note that the developmental events generally take ~2 Carnegie stages or ~4 days to take place. The data were modified from Hutchins and coworkers. Initially, 602 “good quality” embryos between CS9 and CS23 were analyzed (1), but fewer embryos, sometimes from a different source, were included in the later studies (e.g. 329 in references (2,3). The numbers used to prepare this table are medians. We have updated the terminology of Hutchins cs.</a:t>
            </a:r>
          </a:p>
          <a:p>
            <a:endParaRPr lang="en-US" dirty="0">
              <a:latin typeface="Times New Roman" panose="02020603050405020304" pitchFamily="18" charset="0"/>
              <a:cs typeface="Times New Roman" panose="02020603050405020304" pitchFamily="18" charset="0"/>
            </a:endParaRPr>
          </a:p>
          <a:p>
            <a:pPr marL="228600" indent="-228600">
              <a:buFont typeface="+mj-lt"/>
              <a:buAutoNum type="arabicPeriod"/>
            </a:pPr>
            <a:r>
              <a:rPr lang="en-US" dirty="0">
                <a:latin typeface="Times New Roman" panose="02020603050405020304" pitchFamily="18" charset="0"/>
                <a:cs typeface="Times New Roman" panose="02020603050405020304" pitchFamily="18" charset="0"/>
              </a:rPr>
              <a:t>McBride, R. E., Moore, G. W. &amp; Hutchins, G. M. Development of the outflow tract and closure of the interventricular septum in the normal human heart. Am J </a:t>
            </a:r>
            <a:r>
              <a:rPr lang="en-US" dirty="0" err="1">
                <a:latin typeface="Times New Roman" panose="02020603050405020304" pitchFamily="18" charset="0"/>
                <a:cs typeface="Times New Roman" panose="02020603050405020304" pitchFamily="18" charset="0"/>
              </a:rPr>
              <a:t>Anat</a:t>
            </a:r>
            <a:r>
              <a:rPr lang="en-US" dirty="0">
                <a:latin typeface="Times New Roman" panose="02020603050405020304" pitchFamily="18" charset="0"/>
                <a:cs typeface="Times New Roman" panose="02020603050405020304" pitchFamily="18" charset="0"/>
              </a:rPr>
              <a:t> 160, 309-331, doi:10.1002/aja.1001600308 (1981).</a:t>
            </a:r>
          </a:p>
          <a:p>
            <a:pPr marL="228600" indent="-228600">
              <a:buFont typeface="+mj-lt"/>
              <a:buAutoNum type="arabicPeriod"/>
            </a:pPr>
            <a:r>
              <a:rPr lang="en-US" dirty="0">
                <a:latin typeface="Times New Roman" panose="02020603050405020304" pitchFamily="18" charset="0"/>
                <a:cs typeface="Times New Roman" panose="02020603050405020304" pitchFamily="18" charset="0"/>
              </a:rPr>
              <a:t>Teal, S. I., Moore, G. W. &amp; Hutchins, G. M. Development of aortic and mitral valve continuity in the human embryonic heart. Am J </a:t>
            </a:r>
            <a:r>
              <a:rPr lang="en-US" dirty="0" err="1">
                <a:latin typeface="Times New Roman" panose="02020603050405020304" pitchFamily="18" charset="0"/>
                <a:cs typeface="Times New Roman" panose="02020603050405020304" pitchFamily="18" charset="0"/>
              </a:rPr>
              <a:t>Anat</a:t>
            </a:r>
            <a:r>
              <a:rPr lang="en-US" dirty="0">
                <a:latin typeface="Times New Roman" panose="02020603050405020304" pitchFamily="18" charset="0"/>
                <a:cs typeface="Times New Roman" panose="02020603050405020304" pitchFamily="18" charset="0"/>
              </a:rPr>
              <a:t> 176, 447-460, doi:10.1002/aja.1001760407 (1986).</a:t>
            </a:r>
          </a:p>
          <a:p>
            <a:pPr marL="228600" indent="-228600">
              <a:buFont typeface="+mj-lt"/>
              <a:buAutoNum type="arabicPeriod"/>
            </a:pPr>
            <a:r>
              <a:rPr lang="en-US" dirty="0" err="1">
                <a:latin typeface="Times New Roman" panose="02020603050405020304" pitchFamily="18" charset="0"/>
                <a:cs typeface="Times New Roman" panose="02020603050405020304" pitchFamily="18" charset="0"/>
              </a:rPr>
              <a:t>Magovern</a:t>
            </a:r>
            <a:r>
              <a:rPr lang="en-US" dirty="0">
                <a:latin typeface="Times New Roman" panose="02020603050405020304" pitchFamily="18" charset="0"/>
                <a:cs typeface="Times New Roman" panose="02020603050405020304" pitchFamily="18" charset="0"/>
              </a:rPr>
              <a:t>, J. H., Moore, G. W. &amp; Hutchins, G. M. Development of the atrioventricular valve region in the human embryo. </a:t>
            </a:r>
            <a:r>
              <a:rPr lang="en-US" dirty="0" err="1">
                <a:latin typeface="Times New Roman" panose="02020603050405020304" pitchFamily="18" charset="0"/>
                <a:cs typeface="Times New Roman" panose="02020603050405020304" pitchFamily="18" charset="0"/>
              </a:rPr>
              <a:t>Anat</a:t>
            </a:r>
            <a:r>
              <a:rPr lang="en-US" dirty="0">
                <a:latin typeface="Times New Roman" panose="02020603050405020304" pitchFamily="18" charset="0"/>
                <a:cs typeface="Times New Roman" panose="02020603050405020304" pitchFamily="18" charset="0"/>
              </a:rPr>
              <a:t> Rec 215, 167-181, doi:10.1002/ar.1092150210 (1986).</a:t>
            </a:r>
          </a:p>
          <a:p>
            <a:pPr marL="228600" indent="-228600">
              <a:buFont typeface="+mj-lt"/>
              <a:buAutoNum type="arabicPeriod"/>
            </a:pPr>
            <a:r>
              <a:rPr lang="en-US" dirty="0" err="1">
                <a:latin typeface="Times New Roman" panose="02020603050405020304" pitchFamily="18" charset="0"/>
                <a:cs typeface="Times New Roman" panose="02020603050405020304" pitchFamily="18" charset="0"/>
              </a:rPr>
              <a:t>Lomonico</a:t>
            </a:r>
            <a:r>
              <a:rPr lang="en-US" dirty="0">
                <a:latin typeface="Times New Roman" panose="02020603050405020304" pitchFamily="18" charset="0"/>
                <a:cs typeface="Times New Roman" panose="02020603050405020304" pitchFamily="18" charset="0"/>
              </a:rPr>
              <a:t>, M. P., Moore, G. W. &amp; Hutchins, G. M. Rotation of the junction of the outflow tract and great arteries in the embryonic human heart. </a:t>
            </a:r>
            <a:r>
              <a:rPr lang="en-US" dirty="0" err="1">
                <a:latin typeface="Times New Roman" panose="02020603050405020304" pitchFamily="18" charset="0"/>
                <a:cs typeface="Times New Roman" panose="02020603050405020304" pitchFamily="18" charset="0"/>
              </a:rPr>
              <a:t>Anat</a:t>
            </a:r>
            <a:r>
              <a:rPr lang="en-US" dirty="0">
                <a:latin typeface="Times New Roman" panose="02020603050405020304" pitchFamily="18" charset="0"/>
                <a:cs typeface="Times New Roman" panose="02020603050405020304" pitchFamily="18" charset="0"/>
              </a:rPr>
              <a:t> Rec 216, 544-549, doi:10.1002/ar.1092160412 (1986).</a:t>
            </a:r>
          </a:p>
          <a:p>
            <a:endParaRPr lang="en-NL" dirty="0"/>
          </a:p>
        </p:txBody>
      </p:sp>
      <p:sp>
        <p:nvSpPr>
          <p:cNvPr id="4" name="Slide Number Placeholder 3"/>
          <p:cNvSpPr>
            <a:spLocks noGrp="1"/>
          </p:cNvSpPr>
          <p:nvPr>
            <p:ph type="sldNum" sz="quarter" idx="5"/>
          </p:nvPr>
        </p:nvSpPr>
        <p:spPr/>
        <p:txBody>
          <a:bodyPr/>
          <a:lstStyle/>
          <a:p>
            <a:fld id="{188CF485-2EA6-47DE-9FDD-171BDA373855}" type="slidenum">
              <a:rPr lang="en-NL" smtClean="0"/>
              <a:t>2</a:t>
            </a:fld>
            <a:endParaRPr lang="en-NL"/>
          </a:p>
        </p:txBody>
      </p:sp>
    </p:spTree>
    <p:extLst>
      <p:ext uri="{BB962C8B-B14F-4D97-AF65-F5344CB8AC3E}">
        <p14:creationId xmlns:p14="http://schemas.microsoft.com/office/powerpoint/2010/main" val="1493820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early heart grows by the serial addition of cells from the caudal and cranial second heart field. </a:t>
            </a:r>
            <a:r>
              <a:rPr lang="en-US" dirty="0"/>
              <a:t>The first structure to develop is the embryonic left ventricle, followed by the common atrium and embryonic right ventricle, and finally the myocardial outflow tract and the venous sinus. The non-myocardial arterial component of the heart forms last.  </a:t>
            </a:r>
            <a:endParaRPr lang="en-NL" dirty="0"/>
          </a:p>
        </p:txBody>
      </p:sp>
      <p:sp>
        <p:nvSpPr>
          <p:cNvPr id="4" name="Slide Number Placeholder 3"/>
          <p:cNvSpPr>
            <a:spLocks noGrp="1"/>
          </p:cNvSpPr>
          <p:nvPr>
            <p:ph type="sldNum" sz="quarter" idx="5"/>
          </p:nvPr>
        </p:nvSpPr>
        <p:spPr/>
        <p:txBody>
          <a:bodyPr/>
          <a:lstStyle/>
          <a:p>
            <a:fld id="{188CF485-2EA6-47DE-9FDD-171BDA373855}" type="slidenum">
              <a:rPr lang="en-NL" smtClean="0"/>
              <a:t>3</a:t>
            </a:fld>
            <a:endParaRPr lang="en-NL"/>
          </a:p>
        </p:txBody>
      </p:sp>
    </p:spTree>
    <p:extLst>
      <p:ext uri="{BB962C8B-B14F-4D97-AF65-F5344CB8AC3E}">
        <p14:creationId xmlns:p14="http://schemas.microsoft.com/office/powerpoint/2010/main" val="363598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5742E2-4693-492B-9CB1-6ABFED9A902A}" type="datetimeFigureOut">
              <a:rPr lang="en-NL" smtClean="0"/>
              <a:t>14/02/2024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840331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742E2-4693-492B-9CB1-6ABFED9A902A}" type="datetimeFigureOut">
              <a:rPr lang="en-NL" smtClean="0"/>
              <a:t>14/02/2024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189767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742E2-4693-492B-9CB1-6ABFED9A902A}" type="datetimeFigureOut">
              <a:rPr lang="en-NL" smtClean="0"/>
              <a:t>14/02/2024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235982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742E2-4693-492B-9CB1-6ABFED9A902A}" type="datetimeFigureOut">
              <a:rPr lang="en-NL" smtClean="0"/>
              <a:t>14/02/2024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57330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5742E2-4693-492B-9CB1-6ABFED9A902A}" type="datetimeFigureOut">
              <a:rPr lang="en-NL" smtClean="0"/>
              <a:t>14/02/2024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237980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5742E2-4693-492B-9CB1-6ABFED9A902A}" type="datetimeFigureOut">
              <a:rPr lang="en-NL" smtClean="0"/>
              <a:t>14/02/2024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1969806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5742E2-4693-492B-9CB1-6ABFED9A902A}" type="datetimeFigureOut">
              <a:rPr lang="en-NL" smtClean="0"/>
              <a:t>14/02/2024</a:t>
            </a:fld>
            <a:endParaRPr lang="en-NL"/>
          </a:p>
        </p:txBody>
      </p:sp>
      <p:sp>
        <p:nvSpPr>
          <p:cNvPr id="8" name="Footer Placeholder 7"/>
          <p:cNvSpPr>
            <a:spLocks noGrp="1"/>
          </p:cNvSpPr>
          <p:nvPr>
            <p:ph type="ftr" sz="quarter" idx="11"/>
          </p:nvPr>
        </p:nvSpPr>
        <p:spPr/>
        <p:txBody>
          <a:bodyPr/>
          <a:lstStyle/>
          <a:p>
            <a:endParaRPr lang="en-NL"/>
          </a:p>
        </p:txBody>
      </p:sp>
      <p:sp>
        <p:nvSpPr>
          <p:cNvPr id="9" name="Slide Number Placeholder 8"/>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219327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5742E2-4693-492B-9CB1-6ABFED9A902A}" type="datetimeFigureOut">
              <a:rPr lang="en-NL" smtClean="0"/>
              <a:t>14/02/2024</a:t>
            </a:fld>
            <a:endParaRPr lang="en-NL"/>
          </a:p>
        </p:txBody>
      </p:sp>
      <p:sp>
        <p:nvSpPr>
          <p:cNvPr id="4" name="Footer Placeholder 3"/>
          <p:cNvSpPr>
            <a:spLocks noGrp="1"/>
          </p:cNvSpPr>
          <p:nvPr>
            <p:ph type="ftr" sz="quarter" idx="11"/>
          </p:nvPr>
        </p:nvSpPr>
        <p:spPr/>
        <p:txBody>
          <a:bodyPr/>
          <a:lstStyle/>
          <a:p>
            <a:endParaRPr lang="en-NL"/>
          </a:p>
        </p:txBody>
      </p:sp>
      <p:sp>
        <p:nvSpPr>
          <p:cNvPr id="5" name="Slide Number Placeholder 4"/>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2233384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742E2-4693-492B-9CB1-6ABFED9A902A}" type="datetimeFigureOut">
              <a:rPr lang="en-NL" smtClean="0"/>
              <a:t>14/02/2024</a:t>
            </a:fld>
            <a:endParaRPr lang="en-NL"/>
          </a:p>
        </p:txBody>
      </p:sp>
      <p:sp>
        <p:nvSpPr>
          <p:cNvPr id="3" name="Footer Placeholder 2"/>
          <p:cNvSpPr>
            <a:spLocks noGrp="1"/>
          </p:cNvSpPr>
          <p:nvPr>
            <p:ph type="ftr" sz="quarter" idx="11"/>
          </p:nvPr>
        </p:nvSpPr>
        <p:spPr/>
        <p:txBody>
          <a:bodyPr/>
          <a:lstStyle/>
          <a:p>
            <a:endParaRPr lang="en-NL"/>
          </a:p>
        </p:txBody>
      </p:sp>
      <p:sp>
        <p:nvSpPr>
          <p:cNvPr id="4" name="Slide Number Placeholder 3"/>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198484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5742E2-4693-492B-9CB1-6ABFED9A902A}" type="datetimeFigureOut">
              <a:rPr lang="en-NL" smtClean="0"/>
              <a:t>14/02/2024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64235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5742E2-4693-492B-9CB1-6ABFED9A902A}" type="datetimeFigureOut">
              <a:rPr lang="en-NL" smtClean="0"/>
              <a:t>14/02/2024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3651326-EEE7-4BF4-8FF3-F97B222DE50F}" type="slidenum">
              <a:rPr lang="en-NL" smtClean="0"/>
              <a:t>‹#›</a:t>
            </a:fld>
            <a:endParaRPr lang="en-NL"/>
          </a:p>
        </p:txBody>
      </p:sp>
    </p:spTree>
    <p:extLst>
      <p:ext uri="{BB962C8B-B14F-4D97-AF65-F5344CB8AC3E}">
        <p14:creationId xmlns:p14="http://schemas.microsoft.com/office/powerpoint/2010/main" val="2516626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742E2-4693-492B-9CB1-6ABFED9A902A}" type="datetimeFigureOut">
              <a:rPr lang="en-NL" smtClean="0"/>
              <a:t>14/02/2024</a:t>
            </a:fld>
            <a:endParaRPr lang="en-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651326-EEE7-4BF4-8FF3-F97B222DE50F}" type="slidenum">
              <a:rPr lang="en-NL" smtClean="0"/>
              <a:t>‹#›</a:t>
            </a:fld>
            <a:endParaRPr lang="en-NL"/>
          </a:p>
        </p:txBody>
      </p:sp>
    </p:spTree>
    <p:extLst>
      <p:ext uri="{BB962C8B-B14F-4D97-AF65-F5344CB8AC3E}">
        <p14:creationId xmlns:p14="http://schemas.microsoft.com/office/powerpoint/2010/main" val="728232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86C4E4C-89B2-45D5-AA82-54628D49B1CD}"/>
              </a:ext>
            </a:extLst>
          </p:cNvPr>
          <p:cNvPicPr>
            <a:picLocks noChangeAspect="1"/>
          </p:cNvPicPr>
          <p:nvPr/>
        </p:nvPicPr>
        <p:blipFill rotWithShape="1">
          <a:blip r:embed="rId3">
            <a:extLst>
              <a:ext uri="{28A0092B-C50C-407E-A947-70E740481C1C}">
                <a14:useLocalDpi xmlns:a14="http://schemas.microsoft.com/office/drawing/2010/main" val="0"/>
              </a:ext>
            </a:extLst>
          </a:blip>
          <a:srcRect l="5922" t="8390" r="7382" b="18457"/>
          <a:stretch/>
        </p:blipFill>
        <p:spPr>
          <a:xfrm>
            <a:off x="-3" y="693680"/>
            <a:ext cx="9159413" cy="5463929"/>
          </a:xfrm>
          <a:prstGeom prst="rect">
            <a:avLst/>
          </a:prstGeom>
        </p:spPr>
      </p:pic>
    </p:spTree>
    <p:extLst>
      <p:ext uri="{BB962C8B-B14F-4D97-AF65-F5344CB8AC3E}">
        <p14:creationId xmlns:p14="http://schemas.microsoft.com/office/powerpoint/2010/main" val="131735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1260AE4-9CF6-11F4-5AE3-CDB14FE4DB38}"/>
              </a:ext>
            </a:extLst>
          </p:cNvPr>
          <p:cNvGraphicFramePr>
            <a:graphicFrameLocks noChangeAspect="1"/>
          </p:cNvGraphicFramePr>
          <p:nvPr>
            <p:extLst>
              <p:ext uri="{D42A27DB-BD31-4B8C-83A1-F6EECF244321}">
                <p14:modId xmlns:p14="http://schemas.microsoft.com/office/powerpoint/2010/main" val="3425513945"/>
              </p:ext>
            </p:extLst>
          </p:nvPr>
        </p:nvGraphicFramePr>
        <p:xfrm>
          <a:off x="528153" y="78826"/>
          <a:ext cx="8065008" cy="6742176"/>
        </p:xfrm>
        <a:graphic>
          <a:graphicData uri="http://schemas.openxmlformats.org/presentationml/2006/ole">
            <mc:AlternateContent xmlns:mc="http://schemas.openxmlformats.org/markup-compatibility/2006">
              <mc:Choice xmlns:v="urn:schemas-microsoft-com:vml" Requires="v">
                <p:oleObj name="Worksheet" r:id="rId3" imgW="11521440" imgH="9631680" progId="Excel.Sheet.12">
                  <p:embed/>
                </p:oleObj>
              </mc:Choice>
              <mc:Fallback>
                <p:oleObj name="Worksheet" r:id="rId3" imgW="11521440" imgH="9631680" progId="Excel.Sheet.12">
                  <p:embed/>
                  <p:pic>
                    <p:nvPicPr>
                      <p:cNvPr id="0" name=""/>
                      <p:cNvPicPr/>
                      <p:nvPr/>
                    </p:nvPicPr>
                    <p:blipFill>
                      <a:blip r:embed="rId4"/>
                      <a:stretch>
                        <a:fillRect/>
                      </a:stretch>
                    </p:blipFill>
                    <p:spPr>
                      <a:xfrm>
                        <a:off x="528153" y="78826"/>
                        <a:ext cx="8065008" cy="6742176"/>
                      </a:xfrm>
                      <a:prstGeom prst="rect">
                        <a:avLst/>
                      </a:prstGeom>
                    </p:spPr>
                  </p:pic>
                </p:oleObj>
              </mc:Fallback>
            </mc:AlternateContent>
          </a:graphicData>
        </a:graphic>
      </p:graphicFrame>
    </p:spTree>
    <p:extLst>
      <p:ext uri="{BB962C8B-B14F-4D97-AF65-F5344CB8AC3E}">
        <p14:creationId xmlns:p14="http://schemas.microsoft.com/office/powerpoint/2010/main" val="4106218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3A94C-665D-CA40-C239-95C6CE44627E}"/>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754FFCD-56B5-2CB3-6C0C-128853A1F19C}"/>
              </a:ext>
            </a:extLst>
          </p:cNvPr>
          <p:cNvGraphicFramePr>
            <a:graphicFrameLocks noGrp="1" noChangeAspect="1"/>
          </p:cNvGraphicFramePr>
          <p:nvPr>
            <p:extLst>
              <p:ext uri="{D42A27DB-BD31-4B8C-83A1-F6EECF244321}">
                <p14:modId xmlns:p14="http://schemas.microsoft.com/office/powerpoint/2010/main" val="1303114916"/>
              </p:ext>
            </p:extLst>
          </p:nvPr>
        </p:nvGraphicFramePr>
        <p:xfrm>
          <a:off x="1647498" y="1629765"/>
          <a:ext cx="5817474" cy="3580744"/>
        </p:xfrm>
        <a:graphic>
          <a:graphicData uri="http://schemas.openxmlformats.org/drawingml/2006/table">
            <a:tbl>
              <a:tblPr firstRow="1" firstCol="1" bandRow="1"/>
              <a:tblGrid>
                <a:gridCol w="1939158">
                  <a:extLst>
                    <a:ext uri="{9D8B030D-6E8A-4147-A177-3AD203B41FA5}">
                      <a16:colId xmlns:a16="http://schemas.microsoft.com/office/drawing/2014/main" val="1505569082"/>
                    </a:ext>
                  </a:extLst>
                </a:gridCol>
                <a:gridCol w="1939158">
                  <a:extLst>
                    <a:ext uri="{9D8B030D-6E8A-4147-A177-3AD203B41FA5}">
                      <a16:colId xmlns:a16="http://schemas.microsoft.com/office/drawing/2014/main" val="3752127942"/>
                    </a:ext>
                  </a:extLst>
                </a:gridCol>
                <a:gridCol w="1939158">
                  <a:extLst>
                    <a:ext uri="{9D8B030D-6E8A-4147-A177-3AD203B41FA5}">
                      <a16:colId xmlns:a16="http://schemas.microsoft.com/office/drawing/2014/main" val="2899148101"/>
                    </a:ext>
                  </a:extLst>
                </a:gridCol>
              </a:tblGrid>
              <a:tr h="447593">
                <a:tc>
                  <a:txBody>
                    <a:bodyPr/>
                    <a:lstStyle/>
                    <a:p>
                      <a:pPr algn="ctr">
                        <a:lnSpc>
                          <a:spcPts val="1400"/>
                        </a:lnSpc>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structure</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pPr>
                      <a:r>
                        <a:rPr lang="en-US"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tissue</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pPr>
                      <a:r>
                        <a:rPr lang="en-US"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appearance</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132468"/>
                  </a:ext>
                </a:extLst>
              </a:tr>
              <a:tr h="447593">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distal OFT</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non-myocardial</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CS15</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25750970"/>
                  </a:ext>
                </a:extLst>
              </a:tr>
              <a:tr h="447593">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middle OFT</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CS12</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1141929"/>
                  </a:ext>
                </a:extLst>
              </a:tr>
              <a:tr h="447593">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proximal OFT</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CS11</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48350240"/>
                  </a:ext>
                </a:extLst>
              </a:tr>
              <a:tr h="447593">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embryonic RV</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CS10</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35345123"/>
                  </a:ext>
                </a:extLst>
              </a:tr>
              <a:tr h="447593">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embryonic LV</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CS9</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23632222"/>
                  </a:ext>
                </a:extLst>
              </a:tr>
              <a:tr h="447593">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 &amp; L atriums</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CS10-11</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33097778"/>
                  </a:ext>
                </a:extLst>
              </a:tr>
              <a:tr h="447593">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venous sinus</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pPr>
                      <a:r>
                        <a:rPr lang="en-US"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myocardial</a:t>
                      </a:r>
                      <a:endParaRPr lang="en-NL" sz="140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CS12</a:t>
                      </a:r>
                      <a:endParaRPr lang="en-NL" sz="1400" dirty="0">
                        <a:effectLst/>
                        <a:latin typeface="Calibri Light" panose="020F0302020204030204" pitchFamily="34" charset="0"/>
                        <a:ea typeface="Times New Roman" panose="02020603050405020304" pitchFamily="18"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4222868"/>
                  </a:ext>
                </a:extLst>
              </a:tr>
            </a:tbl>
          </a:graphicData>
        </a:graphic>
      </p:graphicFrame>
    </p:spTree>
    <p:extLst>
      <p:ext uri="{BB962C8B-B14F-4D97-AF65-F5344CB8AC3E}">
        <p14:creationId xmlns:p14="http://schemas.microsoft.com/office/powerpoint/2010/main" val="15439525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180</TotalTime>
  <Words>626</Words>
  <Application>Microsoft Office PowerPoint</Application>
  <PresentationFormat>On-screen Show (4:3)</PresentationFormat>
  <Paragraphs>35</Paragraphs>
  <Slides>3</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9" baseType="lpstr">
      <vt:lpstr>Arial</vt:lpstr>
      <vt:lpstr>Calibri</vt:lpstr>
      <vt:lpstr>Calibri Light</vt:lpstr>
      <vt:lpstr>Times New Roman</vt:lpstr>
      <vt:lpstr>Office Theme</vt:lpstr>
      <vt:lpstr>Worksheet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whl</dc:creator>
  <cp:lastModifiedBy>whl</cp:lastModifiedBy>
  <cp:revision>5</cp:revision>
  <dcterms:created xsi:type="dcterms:W3CDTF">2021-10-01T08:55:25Z</dcterms:created>
  <dcterms:modified xsi:type="dcterms:W3CDTF">2024-02-14T15:37:57Z</dcterms:modified>
</cp:coreProperties>
</file>